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13" r:id="rId3"/>
    <p:sldId id="316" r:id="rId4"/>
    <p:sldId id="323" r:id="rId5"/>
    <p:sldId id="314" r:id="rId6"/>
    <p:sldId id="325" r:id="rId7"/>
    <p:sldId id="319" r:id="rId8"/>
    <p:sldId id="315" r:id="rId9"/>
    <p:sldId id="317" r:id="rId10"/>
    <p:sldId id="279" r:id="rId11"/>
    <p:sldId id="303" r:id="rId12"/>
    <p:sldId id="318" r:id="rId13"/>
    <p:sldId id="320" r:id="rId14"/>
    <p:sldId id="304" r:id="rId15"/>
    <p:sldId id="293" r:id="rId16"/>
    <p:sldId id="294" r:id="rId17"/>
    <p:sldId id="324" r:id="rId18"/>
    <p:sldId id="298" r:id="rId19"/>
    <p:sldId id="299" r:id="rId20"/>
    <p:sldId id="321" r:id="rId21"/>
    <p:sldId id="282" r:id="rId22"/>
    <p:sldId id="283" r:id="rId23"/>
    <p:sldId id="287" r:id="rId24"/>
    <p:sldId id="288" r:id="rId25"/>
    <p:sldId id="289" r:id="rId26"/>
    <p:sldId id="290" r:id="rId27"/>
    <p:sldId id="292" r:id="rId28"/>
    <p:sldId id="306" r:id="rId29"/>
    <p:sldId id="307" r:id="rId30"/>
    <p:sldId id="308" r:id="rId31"/>
    <p:sldId id="309" r:id="rId32"/>
    <p:sldId id="31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/>
    <p:restoredTop sz="75401"/>
  </p:normalViewPr>
  <p:slideViewPr>
    <p:cSldViewPr snapToGrid="0" snapToObjects="1">
      <p:cViewPr varScale="1">
        <p:scale>
          <a:sx n="79" d="100"/>
          <a:sy n="79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BE19-5249-E949-A427-DCF304BBAC3C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BECBE-8640-2A40-8F0C-A5C9D058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8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在网络安全下的数据挖掘</a:t>
            </a:r>
            <a:endParaRPr lang="en-US" altLang="zh-CN" dirty="0" smtClean="0"/>
          </a:p>
          <a:p>
            <a:r>
              <a:rPr lang="en-US" altLang="zh-CN" dirty="0" smtClean="0"/>
              <a:t>Action Plan:</a:t>
            </a:r>
          </a:p>
          <a:p>
            <a:r>
              <a:rPr lang="zh-CN" altLang="en-US" dirty="0" smtClean="0"/>
              <a:t>* 蓝盾云应该开始收集数据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SentinelOne</a:t>
            </a:r>
            <a:r>
              <a:rPr lang="en-US" dirty="0" smtClean="0"/>
              <a:t> malware detection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SentinelOne</a:t>
            </a:r>
            <a:r>
              <a:rPr lang="en-US" dirty="0" smtClean="0"/>
              <a:t> malware detection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3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Phishing Detection (For how to apply, please see cs259d -&gt; 19)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Network Intrusion Detection (For how to apply, please see cs259d -&gt; 15)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Botnets</a:t>
            </a:r>
            <a:r>
              <a:rPr lang="en-US" baseline="0" dirty="0" smtClean="0"/>
              <a:t> (</a:t>
            </a:r>
            <a:r>
              <a:rPr lang="en-US" dirty="0" smtClean="0"/>
              <a:t>For how to apply,</a:t>
            </a:r>
            <a:r>
              <a:rPr lang="en-US" baseline="0" dirty="0" smtClean="0"/>
              <a:t> </a:t>
            </a:r>
            <a:r>
              <a:rPr lang="en-US" dirty="0" smtClean="0"/>
              <a:t>please see cs259d -&gt; 2,3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3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=fRklX97iGIw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5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log is important for data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3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event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8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Infra.</a:t>
            </a:r>
            <a:r>
              <a:rPr lang="en-US" baseline="0" dirty="0" smtClean="0"/>
              <a:t> Related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</a:t>
            </a:r>
            <a:r>
              <a:rPr lang="en-US" baseline="0" dirty="0" smtClean="0"/>
              <a:t> the API called from different components of the infra, and then compute the HASH value on them, this come out to be around 1M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1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</a:t>
            </a:r>
            <a:r>
              <a:rPr lang="en-US" baseline="0" dirty="0" smtClean="0"/>
              <a:t> maintaining or baby sitting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Phishing Detection (For how to apply, please see cs259d -&gt; 19)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Network Intrusion Detection (For how to apply, please see cs259d -&gt; 15)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Botnets</a:t>
            </a:r>
            <a:r>
              <a:rPr lang="en-US" baseline="0" dirty="0" smtClean="0"/>
              <a:t> (</a:t>
            </a:r>
            <a:r>
              <a:rPr lang="en-US" dirty="0" smtClean="0"/>
              <a:t>For how to apply,</a:t>
            </a:r>
            <a:r>
              <a:rPr lang="en-US" baseline="0" dirty="0" smtClean="0"/>
              <a:t> </a:t>
            </a:r>
            <a:r>
              <a:rPr lang="en-US" dirty="0" smtClean="0"/>
              <a:t>please see cs259d -&gt; 2,3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BECBE-8640-2A40-8F0C-A5C9D05835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9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8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3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4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1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5F38-2397-7D4F-BF72-B5D44B8A656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7DE3-546B-684F-BCC2-546394165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7.46:50070/explorer.html#/dataset2" TargetMode="External"/><Relationship Id="rId4" Type="http://schemas.openxmlformats.org/officeDocument/2006/relationships/hyperlink" Target="http://172.16.7.46:9001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weijiang2009/Blued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.qq.com/x/page/e05328k9xgo.html" TargetMode="External"/><Relationship Id="rId4" Type="http://schemas.openxmlformats.org/officeDocument/2006/relationships/hyperlink" Target="http://v.qq.com/x/page/q05215ak8t6.html" TargetMode="External"/><Relationship Id="rId5" Type="http://schemas.openxmlformats.org/officeDocument/2006/relationships/hyperlink" Target="http://v.qq.com/x/page/m0532g8a38y.html" TargetMode="External"/><Relationship Id="rId6" Type="http://schemas.openxmlformats.org/officeDocument/2006/relationships/hyperlink" Target="http://v.qq.com/x/page/g0532l70yag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v.qq.com/x/page/k0521sn2hul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人工智能</a:t>
            </a: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  <a:r>
              <a:rPr lang="zh-CN" altLang="en-US" b="1" dirty="0" smtClean="0">
                <a:solidFill>
                  <a:srgbClr val="0070C0"/>
                </a:solidFill>
              </a:rPr>
              <a:t>风起时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Data Mining for Cybersecurity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蓝盾</a:t>
            </a:r>
            <a:r>
              <a:rPr lang="zh-CN" altLang="en-US" b="1" dirty="0" smtClean="0">
                <a:solidFill>
                  <a:srgbClr val="0070C0"/>
                </a:solidFill>
              </a:rPr>
              <a:t>人工智能</a:t>
            </a:r>
            <a:r>
              <a:rPr lang="zh-CN" altLang="en-US" dirty="0" smtClean="0"/>
              <a:t>实验室</a:t>
            </a:r>
            <a:endParaRPr lang="en-US" altLang="zh-CN" dirty="0" smtClean="0"/>
          </a:p>
          <a:p>
            <a:r>
              <a:rPr lang="en-US" dirty="0" err="1" smtClean="0"/>
              <a:t>Bluedon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AI Lab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034" y="499619"/>
            <a:ext cx="11085922" cy="1558615"/>
          </a:xfrm>
        </p:spPr>
        <p:txBody>
          <a:bodyPr>
            <a:noAutofit/>
          </a:bodyPr>
          <a:lstStyle/>
          <a:p>
            <a:r>
              <a:rPr lang="en-US" altLang="zh-CN" sz="4000" dirty="0" err="1" smtClean="0"/>
              <a:t>Bluedon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Research Collection</a:t>
            </a:r>
            <a:r>
              <a:rPr lang="en-US" sz="4000" dirty="0" smtClean="0"/>
              <a:t>: </a:t>
            </a:r>
            <a:r>
              <a:rPr lang="en-US" sz="4000" dirty="0" smtClean="0">
                <a:solidFill>
                  <a:srgbClr val="0070C0"/>
                </a:solidFill>
              </a:rPr>
              <a:t>All Free &amp; Open Source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727" y="1706252"/>
            <a:ext cx="7046536" cy="435518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For Intro &amp; Code &amp; Paper</a:t>
            </a:r>
            <a:r>
              <a:rPr lang="en-US" altLang="zh-CN" dirty="0" smtClean="0"/>
              <a:t>s</a:t>
            </a:r>
            <a:r>
              <a:rPr lang="en-US" dirty="0" smtClean="0"/>
              <a:t>, please visit: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https://github.com/weijiang2009/Bluedon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For the latest Malware Dataset, </a:t>
            </a:r>
            <a:r>
              <a:rPr lang="en-US" altLang="zh-CN" dirty="0" smtClean="0"/>
              <a:t>please</a:t>
            </a:r>
            <a:r>
              <a:rPr lang="zh-CN" altLang="en-US" dirty="0"/>
              <a:t> </a:t>
            </a:r>
            <a:r>
              <a:rPr lang="en-US" dirty="0" smtClean="0"/>
              <a:t>visit: 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dirty="0" smtClean="0">
                <a:hlinkClick r:id="rId3"/>
              </a:rPr>
              <a:t>http:// </a:t>
            </a:r>
            <a:r>
              <a:rPr lang="pt-BR" dirty="0" smtClean="0">
                <a:hlinkClick r:id="rId3"/>
              </a:rPr>
              <a:t>172.16.7.46:50070/</a:t>
            </a:r>
            <a:r>
              <a:rPr lang="pt-BR" dirty="0" err="1" smtClean="0">
                <a:hlinkClick r:id="rId3"/>
              </a:rPr>
              <a:t>explorer.html</a:t>
            </a:r>
            <a:r>
              <a:rPr lang="pt-BR" dirty="0" smtClean="0">
                <a:hlinkClick r:id="rId3"/>
              </a:rPr>
              <a:t>#/</a:t>
            </a:r>
            <a:r>
              <a:rPr lang="pt-BR" dirty="0" err="1" smtClean="0">
                <a:hlinkClick r:id="rId3"/>
              </a:rPr>
              <a:t>dataset</a:t>
            </a:r>
            <a:r>
              <a:rPr lang="pt-BR" dirty="0" smtClean="0">
                <a:hlinkClick r:id="rId3"/>
              </a:rPr>
              <a:t>  </a:t>
            </a:r>
            <a:endParaRPr lang="pt-BR" dirty="0" smtClean="0"/>
          </a:p>
          <a:p>
            <a:pPr algn="l"/>
            <a:r>
              <a:rPr lang="pt-BR" dirty="0" smtClean="0"/>
              <a:t>For 1999 KDD </a:t>
            </a:r>
            <a:r>
              <a:rPr lang="pt-BR" dirty="0" err="1" smtClean="0"/>
              <a:t>Intrusion</a:t>
            </a:r>
            <a:r>
              <a:rPr lang="pt-BR" dirty="0"/>
              <a:t> </a:t>
            </a:r>
            <a:r>
              <a:rPr lang="pt-BR" dirty="0" err="1" smtClean="0"/>
              <a:t>Detection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r>
              <a:rPr lang="pt-BR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pt-BR" dirty="0" err="1" smtClean="0"/>
              <a:t>visit</a:t>
            </a:r>
            <a:r>
              <a:rPr lang="pt-BR" dirty="0" smtClean="0"/>
              <a:t>: 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dirty="0" smtClean="0">
                <a:hlinkClick r:id="rId3"/>
              </a:rPr>
              <a:t>http://172.16.7.46:50070/explorer.html#/dataset2</a:t>
            </a:r>
            <a:endParaRPr lang="de-DE" dirty="0" smtClean="0"/>
          </a:p>
          <a:p>
            <a:pPr algn="l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Big Data Interactive Notebook, </a:t>
            </a:r>
            <a:r>
              <a:rPr lang="en-US" altLang="zh-CN" dirty="0" smtClean="0"/>
              <a:t>please</a:t>
            </a:r>
            <a:r>
              <a:rPr lang="zh-CN" altLang="en-US" dirty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:</a:t>
            </a:r>
          </a:p>
          <a:p>
            <a:pPr marL="342900" indent="-342900" algn="l">
              <a:buFont typeface="Arial" charset="0"/>
              <a:buChar char="•"/>
            </a:pPr>
            <a:r>
              <a:rPr lang="de-DE" dirty="0" smtClean="0">
                <a:hlinkClick r:id="rId4"/>
              </a:rPr>
              <a:t>http://172.16.7.46:9001/</a:t>
            </a:r>
            <a:r>
              <a:rPr lang="de-DE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080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63" y="1265772"/>
            <a:ext cx="7696405" cy="3003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4966" y="4285324"/>
            <a:ext cx="229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Training 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18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73" y="1770729"/>
            <a:ext cx="8433787" cy="21918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14788" y="4053530"/>
            <a:ext cx="2619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Prediction 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84065"/>
            <a:ext cx="9144000" cy="3924749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/>
              <a:t>Data</a:t>
            </a:r>
            <a:r>
              <a:rPr lang="en-US" altLang="zh-CN" sz="2800" b="1" dirty="0" smtClean="0"/>
              <a:t>-</a:t>
            </a:r>
            <a:r>
              <a:rPr lang="en-US" sz="2800" b="1" dirty="0" smtClean="0"/>
              <a:t>Driven &amp; Data</a:t>
            </a:r>
            <a:r>
              <a:rPr lang="en-US" altLang="zh-CN" sz="2800" b="1" dirty="0" smtClean="0"/>
              <a:t>-</a:t>
            </a:r>
            <a:r>
              <a:rPr lang="en-US" sz="2800" b="1" dirty="0" smtClean="0"/>
              <a:t>Centric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/>
              <a:t>The best way to select features is </a:t>
            </a:r>
            <a:r>
              <a:rPr lang="en-US" sz="2800" b="1" dirty="0" smtClean="0">
                <a:solidFill>
                  <a:srgbClr val="0070C0"/>
                </a:solidFill>
              </a:rPr>
              <a:t>manually</a:t>
            </a:r>
            <a:r>
              <a:rPr lang="en-US" sz="2800" b="1" dirty="0" smtClean="0"/>
              <a:t>, based on a </a:t>
            </a:r>
            <a:r>
              <a:rPr lang="en-US" sz="2800" b="1" dirty="0" smtClean="0">
                <a:solidFill>
                  <a:srgbClr val="0070C0"/>
                </a:solidFill>
              </a:rPr>
              <a:t>deep understanding</a:t>
            </a:r>
            <a:r>
              <a:rPr lang="en-US" sz="2800" b="1" dirty="0" smtClean="0"/>
              <a:t> of the learning problem and what </a:t>
            </a:r>
            <a:r>
              <a:rPr lang="en-US" sz="2800" b="1" dirty="0" smtClean="0">
                <a:solidFill>
                  <a:srgbClr val="0070C0"/>
                </a:solidFill>
              </a:rPr>
              <a:t>the features actually mean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</a:rPr>
              <a:t>Model Robustness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</a:rPr>
              <a:t>Sample Evolution &amp; Classifier Upgrade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</a:rPr>
              <a:t>Automatic Pipeline &amp; Update Loop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800" b="1" dirty="0" smtClean="0"/>
              <a:t>Accuracy &gt;= 99.99% &amp; FP Rate &lt;= 0.001%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270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51" y="767442"/>
            <a:ext cx="10652564" cy="50618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Difficulties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5571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67717"/>
            <a:ext cx="9144000" cy="719629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Central Question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9422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</a:t>
            </a:r>
            <a:r>
              <a:rPr lang="en-US" sz="4800" b="1" dirty="0" smtClean="0">
                <a:solidFill>
                  <a:srgbClr val="0070C0"/>
                </a:solidFill>
              </a:rPr>
              <a:t>cybersecurity problems </a:t>
            </a:r>
            <a:r>
              <a:rPr lang="en-US" sz="4800" dirty="0" smtClean="0"/>
              <a:t>can be solved by </a:t>
            </a:r>
            <a:r>
              <a:rPr lang="en-US" sz="4800" b="1" dirty="0" smtClean="0">
                <a:solidFill>
                  <a:srgbClr val="0070C0"/>
                </a:solidFill>
              </a:rPr>
              <a:t>AI</a:t>
            </a:r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381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32984"/>
              </p:ext>
            </p:extLst>
          </p:nvPr>
        </p:nvGraphicFramePr>
        <p:xfrm>
          <a:off x="1460662" y="1265931"/>
          <a:ext cx="936963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475"/>
                <a:gridCol w="2185060"/>
                <a:gridCol w="1021278"/>
                <a:gridCol w="25888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Cybersecurity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Problem Solved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Typical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Vendor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Hotness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</a:t>
                      </a:r>
                      <a:r>
                        <a:rPr lang="en-US" baseline="0" dirty="0" smtClean="0"/>
                        <a:t> &amp; Data Mining Alg.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</a:t>
                      </a:r>
                      <a:r>
                        <a:rPr lang="en-US" baseline="0" dirty="0" smtClean="0"/>
                        <a:t> Malware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Bluedon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</a:t>
                      </a:r>
                      <a:r>
                        <a:rPr lang="en-US" dirty="0" err="1" smtClean="0"/>
                        <a:t>Trustpath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APK Malware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PDF Malware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UEBA</a:t>
                      </a:r>
                      <a:r>
                        <a:rPr lang="en-US" baseline="0" dirty="0" smtClean="0"/>
                        <a:t> (See </a:t>
                      </a:r>
                      <a:r>
                        <a:rPr lang="en-US" baseline="0" dirty="0" err="1" smtClean="0"/>
                        <a:t>microsoft</a:t>
                      </a:r>
                      <a:r>
                        <a:rPr lang="en-US" baseline="0" dirty="0" smtClean="0"/>
                        <a:t> example)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HP / IBM / Microsoft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r>
                        <a:rPr lang="en-US" baseline="0" dirty="0" smtClean="0"/>
                        <a:t> &amp; Clustering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Phishing Detection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email/website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</a:t>
                      </a:r>
                      <a:r>
                        <a:rPr lang="en-US" baseline="0" dirty="0" smtClean="0"/>
                        <a:t> Firms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Intrusion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</a:t>
                      </a:r>
                      <a:r>
                        <a:rPr lang="en-US" baseline="0" dirty="0" smtClean="0"/>
                        <a:t> necessary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Botnets Discovery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</a:t>
                      </a:r>
                      <a:r>
                        <a:rPr lang="en-US" baseline="0" dirty="0" smtClean="0"/>
                        <a:t> necessary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Grouping</a:t>
                      </a:r>
                      <a:r>
                        <a:rPr lang="en-US" baseline="0" dirty="0" smtClean="0"/>
                        <a:t> &amp; Clustering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Spam / Ham</a:t>
                      </a:r>
                      <a:r>
                        <a:rPr lang="en-US" baseline="0" dirty="0" smtClean="0"/>
                        <a:t> Classification for 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</a:t>
                      </a:r>
                      <a:r>
                        <a:rPr lang="en-US" baseline="0" dirty="0" smtClean="0"/>
                        <a:t> necessary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Malicious URLs</a:t>
                      </a:r>
                      <a:r>
                        <a:rPr lang="en-US" baseline="0" dirty="0" smtClean="0"/>
                        <a:t>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If</a:t>
                      </a:r>
                      <a:r>
                        <a:rPr lang="en-US" baseline="0" dirty="0" smtClean="0"/>
                        <a:t> necessary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Any many more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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02517" y="789877"/>
            <a:ext cx="11085922" cy="952108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Problems that AI can solve </a:t>
            </a:r>
            <a:r>
              <a:rPr lang="mr-IN" sz="4800" dirty="0" smtClean="0"/>
              <a:t>–</a:t>
            </a:r>
            <a:r>
              <a:rPr lang="en-US" sz="4800" dirty="0" smtClean="0"/>
              <a:t> </a:t>
            </a:r>
            <a:r>
              <a:rPr lang="en-US" sz="4800" dirty="0" smtClean="0"/>
              <a:t>General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4700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034" y="1254107"/>
            <a:ext cx="11085922" cy="952108"/>
          </a:xfrm>
        </p:spPr>
        <p:txBody>
          <a:bodyPr>
            <a:normAutofit fontScale="90000"/>
          </a:bodyPr>
          <a:lstStyle/>
          <a:p>
            <a:r>
              <a:rPr lang="en-US" altLang="zh-CN" sz="4800" dirty="0" err="1" smtClean="0"/>
              <a:t>Bluedon</a:t>
            </a:r>
            <a:r>
              <a:rPr lang="en-US" altLang="zh-CN" sz="4800" dirty="0"/>
              <a:t> </a:t>
            </a:r>
            <a:r>
              <a:rPr lang="en-US" altLang="zh-CN" sz="4800" dirty="0" err="1" smtClean="0"/>
              <a:t>Lightboard</a:t>
            </a:r>
            <a:r>
              <a:rPr lang="en-US" altLang="zh-CN" sz="4800" dirty="0"/>
              <a:t> </a:t>
            </a:r>
            <a:r>
              <a:rPr lang="zh-CN" altLang="en-US" sz="4800" dirty="0" smtClean="0"/>
              <a:t>人工智能系列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213" y="1781667"/>
            <a:ext cx="8427563" cy="2884601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>
                <a:hlinkClick r:id="rId2"/>
              </a:rPr>
              <a:t>Bluedon Lightboard 闪光版 UEBA用户与实体行为分析系统</a:t>
            </a: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u="sng" dirty="0" smtClean="0">
                <a:hlinkClick r:id="rId3"/>
              </a:rPr>
              <a:t>Bluedon Lightboard 闪光版 基于人工智能的僵尸网络检测</a:t>
            </a:r>
            <a:endParaRPr lang="en-US" u="sng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u="sng" dirty="0" smtClean="0">
                <a:hlinkClick r:id="rId4"/>
              </a:rPr>
              <a:t>Bluedon Lightboard 闪光版 人工智能恶意软件检测引擎</a:t>
            </a:r>
            <a:endParaRPr lang="en-US" u="sng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altLang="zh-CN" dirty="0" smtClean="0">
                <a:hlinkClick r:id="rId5"/>
              </a:rPr>
              <a:t>Bluedon Lightboard </a:t>
            </a:r>
            <a:r>
              <a:rPr lang="zh-CN" altLang="en-US" dirty="0" smtClean="0">
                <a:hlinkClick r:id="rId5"/>
              </a:rPr>
              <a:t>闪光版 态势</a:t>
            </a:r>
            <a:r>
              <a:rPr lang="zh-CN" altLang="en-US" dirty="0">
                <a:hlinkClick r:id="rId5"/>
              </a:rPr>
              <a:t>感知平台下的资产行为</a:t>
            </a:r>
            <a:r>
              <a:rPr lang="zh-CN" altLang="en-US" dirty="0" smtClean="0">
                <a:hlinkClick r:id="rId5"/>
              </a:rPr>
              <a:t>预测</a:t>
            </a:r>
            <a:endParaRPr lang="en-US" altLang="zh-CN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>
                <a:hlinkClick r:id="rId6"/>
              </a:rPr>
              <a:t>Bluedon Lightboard 闪光版 基于人工智能的洪水攻击检测</a:t>
            </a:r>
            <a:endParaRPr lang="en-US" altLang="zh-CN" dirty="0" smtClean="0"/>
          </a:p>
          <a:p>
            <a:pPr marL="342900" indent="-342900" algn="l">
              <a:buFont typeface="Arial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50928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69" y="1208308"/>
            <a:ext cx="10180949" cy="946377"/>
          </a:xfrm>
        </p:spPr>
        <p:txBody>
          <a:bodyPr/>
          <a:lstStyle/>
          <a:p>
            <a:r>
              <a:rPr lang="en-US" altLang="zh-CN" dirty="0" smtClean="0"/>
              <a:t>Use Cases </a:t>
            </a:r>
            <a:r>
              <a:rPr lang="en-US" altLang="zh-CN" b="1" dirty="0" smtClean="0">
                <a:solidFill>
                  <a:srgbClr val="0070C0"/>
                </a:solidFill>
              </a:rPr>
              <a:t>Rooted</a:t>
            </a:r>
            <a:r>
              <a:rPr lang="en-US" altLang="zh-CN" dirty="0" smtClean="0"/>
              <a:t> From </a:t>
            </a:r>
            <a:r>
              <a:rPr lang="en-US" altLang="zh-CN" dirty="0" err="1" smtClean="0"/>
              <a:t>Bluedon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983" y="2154686"/>
            <a:ext cx="10801241" cy="16557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Case 1: </a:t>
            </a:r>
            <a:r>
              <a:rPr lang="en-US" dirty="0" err="1" smtClean="0"/>
              <a:t>Bluedon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AI Firewall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Lack</a:t>
            </a:r>
            <a:r>
              <a:rPr lang="en-US" dirty="0" smtClean="0"/>
              <a:t> Model Update Feedback Loop</a:t>
            </a:r>
          </a:p>
          <a:p>
            <a:pPr algn="l"/>
            <a:r>
              <a:rPr lang="en-US" dirty="0" smtClean="0"/>
              <a:t>Case 2: </a:t>
            </a:r>
            <a:r>
              <a:rPr lang="en-US" dirty="0" err="1" smtClean="0"/>
              <a:t>Bluedon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Situation Awareness System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Lack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Model Verification Mechanism</a:t>
            </a:r>
          </a:p>
          <a:p>
            <a:pPr algn="l"/>
            <a:r>
              <a:rPr lang="en-US" dirty="0" smtClean="0"/>
              <a:t>Case 3: </a:t>
            </a:r>
            <a:r>
              <a:rPr lang="en-US" dirty="0" err="1" smtClean="0"/>
              <a:t>Bluedon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AI Malware Detection Engine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Lack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Practical Practice &amp;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/>
              <a:t>实验原型</a:t>
            </a:r>
            <a:r>
              <a:rPr lang="en-US" altLang="zh-CN" sz="2800" dirty="0" smtClean="0"/>
              <a:t> &amp; </a:t>
            </a:r>
            <a:r>
              <a:rPr lang="zh-CN" altLang="en-US" sz="2800" dirty="0" smtClean="0"/>
              <a:t>产品需求</a:t>
            </a:r>
            <a:r>
              <a:rPr lang="en-US" altLang="zh-CN" sz="2800" dirty="0" smtClean="0"/>
              <a:t> 1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137802" y="648586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Can </a:t>
            </a:r>
            <a:r>
              <a:rPr lang="en-US" sz="2800" dirty="0"/>
              <a:t>detect variants of existing </a:t>
            </a:r>
            <a:r>
              <a:rPr lang="en-US" sz="2800" dirty="0" smtClean="0"/>
              <a:t>malware</a:t>
            </a:r>
          </a:p>
          <a:p>
            <a:endParaRPr lang="en-US" sz="2800" dirty="0" smtClean="0"/>
          </a:p>
          <a:p>
            <a:r>
              <a:rPr lang="en-US" sz="2800" dirty="0" smtClean="0"/>
              <a:t>Detail </a:t>
            </a:r>
            <a:r>
              <a:rPr lang="en-US" sz="2800" dirty="0"/>
              <a:t>explanation (</a:t>
            </a:r>
            <a:r>
              <a:rPr lang="en-US" sz="2800" dirty="0" err="1"/>
              <a:t>IoCs</a:t>
            </a:r>
            <a:r>
              <a:rPr lang="en-US" sz="2800" dirty="0"/>
              <a:t>) of why the file has been predicted as malicious or benign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Output </a:t>
            </a:r>
            <a:r>
              <a:rPr lang="en-US" sz="2800" dirty="0"/>
              <a:t>probabilities for further processing but not just binary value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Perform </a:t>
            </a:r>
            <a:r>
              <a:rPr lang="en-US" sz="2800" dirty="0"/>
              <a:t>analysis at pre-execution time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Works </a:t>
            </a:r>
            <a:r>
              <a:rPr lang="en-US" sz="2800" dirty="0"/>
              <a:t>on samples with dead C&amp;C </a:t>
            </a:r>
            <a:r>
              <a:rPr lang="en-US" sz="2800" dirty="0" smtClean="0"/>
              <a:t>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0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303" y="1122363"/>
            <a:ext cx="10897386" cy="2387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Principles</a:t>
            </a:r>
            <a:r>
              <a:rPr lang="en-US" dirty="0" smtClean="0">
                <a:solidFill>
                  <a:srgbClr val="0070C0"/>
                </a:solidFill>
              </a:rPr>
              <a:t> &amp; </a:t>
            </a:r>
            <a:r>
              <a:rPr lang="en-US" b="1" dirty="0" smtClean="0">
                <a:solidFill>
                  <a:srgbClr val="0070C0"/>
                </a:solidFill>
              </a:rPr>
              <a:t>Hot Trends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zh-CN" altLang="en-US" b="1" dirty="0" smtClean="0">
                <a:solidFill>
                  <a:srgbClr val="0070C0"/>
                </a:solidFill>
              </a:rPr>
              <a:t>原则 </a:t>
            </a:r>
            <a:r>
              <a:rPr lang="en-US" altLang="zh-CN" b="1" dirty="0" smtClean="0">
                <a:solidFill>
                  <a:srgbClr val="0070C0"/>
                </a:solidFill>
              </a:rPr>
              <a:t>&amp;</a:t>
            </a:r>
            <a:r>
              <a:rPr lang="zh-CN" altLang="en-US" b="1" dirty="0" smtClean="0">
                <a:solidFill>
                  <a:srgbClr val="0070C0"/>
                </a:solidFill>
              </a:rPr>
              <a:t> 热门趋势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6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/>
              <a:t>实验原型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与 产品需求</a:t>
            </a:r>
            <a:r>
              <a:rPr lang="en-US" altLang="zh-CN" sz="2800" dirty="0" smtClean="0"/>
              <a:t> 2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190491" y="648586"/>
            <a:ext cx="6096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Works </a:t>
            </a:r>
            <a:r>
              <a:rPr lang="en-US" sz="2800" dirty="0"/>
              <a:t>on invalid executables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Computationally </a:t>
            </a:r>
            <a:r>
              <a:rPr lang="en-US" sz="2800" dirty="0"/>
              <a:t>inexpensive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数据需求：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千万级</a:t>
            </a:r>
            <a:r>
              <a:rPr lang="zh-CN" altLang="en-US" sz="2800" dirty="0" smtClean="0"/>
              <a:t>别病毒样本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数据分析需求：高准确度恶意软件分类引擎，可快速处理</a:t>
            </a:r>
            <a:r>
              <a:rPr lang="en-US" altLang="zh-CN" sz="2800" dirty="0" smtClean="0"/>
              <a:t>{PE,APK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PDF}</a:t>
            </a:r>
            <a:r>
              <a:rPr lang="zh-CN" altLang="en-US" sz="2800" dirty="0" smtClean="0"/>
              <a:t>三种文件类型</a:t>
            </a:r>
            <a:endParaRPr lang="en-US" altLang="zh-CN" sz="2800" dirty="0" smtClean="0"/>
          </a:p>
          <a:p>
            <a:endParaRPr lang="en-US" sz="2800" dirty="0"/>
          </a:p>
          <a:p>
            <a:r>
              <a:rPr lang="zh-CN" altLang="en-US" sz="2800" dirty="0" smtClean="0"/>
              <a:t>在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非平衡数据集中，能准确认出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TP</a:t>
            </a:r>
            <a:r>
              <a:rPr lang="zh-CN" altLang="en-US" sz="2800" dirty="0" smtClean="0"/>
              <a:t>，即有问题的行为；</a:t>
            </a:r>
            <a:r>
              <a:rPr lang="en-US" altLang="zh-CN" sz="2800" dirty="0" smtClean="0"/>
              <a:t>FP</a:t>
            </a:r>
            <a:r>
              <a:rPr lang="zh-CN" altLang="en-US" sz="2800" dirty="0" smtClean="0"/>
              <a:t>需要极小，因为此将在很大程度上浪费安全分析师的时间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22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36" y="648586"/>
            <a:ext cx="4783106" cy="54280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3664689" cy="557581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Public Available Dataset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533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2640" y="91005"/>
            <a:ext cx="7475703" cy="557581"/>
          </a:xfrm>
        </p:spPr>
        <p:txBody>
          <a:bodyPr>
            <a:normAutofit fontScale="90000"/>
          </a:bodyPr>
          <a:lstStyle/>
          <a:p>
            <a:r>
              <a:rPr lang="en-US" altLang="zh-CN" sz="2800" dirty="0" smtClean="0"/>
              <a:t>Good Education &amp; Continues Learning </a:t>
            </a:r>
            <a:r>
              <a:rPr lang="mr-IN" altLang="zh-CN" sz="2800" dirty="0" smtClean="0"/>
              <a:t>–</a:t>
            </a:r>
            <a:r>
              <a:rPr lang="en-US" altLang="zh-CN" sz="2800" dirty="0" smtClean="0"/>
              <a:t> Stanford CS259d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648586"/>
            <a:ext cx="9595333" cy="57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7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6" y="648585"/>
            <a:ext cx="10303183" cy="548473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7784093" cy="55758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800" dirty="0" smtClean="0"/>
              <a:t>Case Study Recommended </a:t>
            </a:r>
            <a:r>
              <a:rPr lang="en-US" altLang="zh-CN" sz="2800" dirty="0" smtClean="0"/>
              <a:t>Talk</a:t>
            </a:r>
            <a:r>
              <a:rPr lang="zh-CN" altLang="en-US" sz="2800" dirty="0"/>
              <a:t> </a:t>
            </a:r>
            <a:r>
              <a:rPr lang="mr-IN" altLang="zh-CN" sz="2800" dirty="0" smtClean="0"/>
              <a:t>–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RSA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2016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by Microsoft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5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4438588" cy="55758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800" dirty="0" smtClean="0"/>
              <a:t>Data at </a:t>
            </a:r>
            <a:r>
              <a:rPr lang="en-US" altLang="zh-CN" sz="2800" dirty="0" smtClean="0"/>
              <a:t>scale </a:t>
            </a:r>
            <a:r>
              <a:rPr lang="en-US" altLang="zh-CN" sz="2800" smtClean="0"/>
              <a:t>in Microsoft’s Cloud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5" y="655695"/>
            <a:ext cx="10397066" cy="51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0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3664689" cy="557581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Data Diversity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2" y="783771"/>
            <a:ext cx="10671794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1" y="800100"/>
            <a:ext cx="10295153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3664689" cy="557581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Burden of triage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484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1" y="996043"/>
            <a:ext cx="10329032" cy="498021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92641" y="91005"/>
            <a:ext cx="3664689" cy="557581"/>
          </a:xfrm>
        </p:spPr>
        <p:txBody>
          <a:bodyPr>
            <a:normAutofit fontScale="90000"/>
          </a:bodyPr>
          <a:lstStyle/>
          <a:p>
            <a:r>
              <a:rPr lang="en-US" altLang="zh-CN" sz="2800" dirty="0" smtClean="0"/>
              <a:t>ML Algorithms for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562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551722" y="2695074"/>
            <a:ext cx="5100606" cy="93734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Case Study: DevOps </a:t>
            </a:r>
            <a:r>
              <a:rPr lang="en-US" altLang="zh-CN" sz="2800" dirty="0" smtClean="0"/>
              <a:t>anomalies</a:t>
            </a:r>
            <a:br>
              <a:rPr lang="en-US" altLang="zh-CN" sz="2800" dirty="0" smtClean="0"/>
            </a:br>
            <a:r>
              <a:rPr lang="en-US" altLang="zh-CN" sz="2800" dirty="0" smtClean="0"/>
              <a:t>Identify user and service accounts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07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36" y="1138424"/>
            <a:ext cx="8116223" cy="39331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DevOps anomalies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79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303" y="1122362"/>
            <a:ext cx="10897386" cy="4552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is </a:t>
            </a:r>
            <a:r>
              <a:rPr lang="en-US" dirty="0" smtClean="0">
                <a:solidFill>
                  <a:srgbClr val="0070C0"/>
                </a:solidFill>
              </a:rPr>
              <a:t>time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Shift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Rules/Patterns/Regular Expressions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</a:t>
            </a:r>
            <a:br>
              <a:rPr lang="en-US" dirty="0" smtClean="0"/>
            </a:br>
            <a:r>
              <a:rPr lang="en-US" b="1" dirty="0" smtClean="0">
                <a:solidFill>
                  <a:srgbClr val="0070C0"/>
                </a:solidFill>
              </a:rPr>
              <a:t>Artificial Intelligence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6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13" y="1122363"/>
            <a:ext cx="8737423" cy="422377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DevOps anomaly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859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77" y="1297388"/>
            <a:ext cx="8880890" cy="41607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The anomaly detection problem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9292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9" y="1056375"/>
            <a:ext cx="9683813" cy="45902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641" y="91005"/>
            <a:ext cx="3664689" cy="55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Red Team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43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53349"/>
            <a:ext cx="12191999" cy="133153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从 </a:t>
            </a:r>
            <a:r>
              <a:rPr lang="zh-CN" altLang="en-US" b="1" dirty="0" smtClean="0">
                <a:solidFill>
                  <a:srgbClr val="0070C0"/>
                </a:solidFill>
              </a:rPr>
              <a:t>规则</a:t>
            </a:r>
            <a:r>
              <a:rPr lang="zh-CN" altLang="en-US" dirty="0"/>
              <a:t> </a:t>
            </a:r>
            <a:r>
              <a:rPr lang="zh-CN" altLang="en-US" dirty="0" smtClean="0"/>
              <a:t>到 </a:t>
            </a:r>
            <a:r>
              <a:rPr lang="zh-CN" altLang="en-US" b="1" dirty="0" smtClean="0">
                <a:solidFill>
                  <a:srgbClr val="0070C0"/>
                </a:solidFill>
              </a:rPr>
              <a:t>人工智能</a:t>
            </a:r>
            <a:r>
              <a:rPr lang="zh-CN" altLang="en-US" dirty="0" smtClean="0"/>
              <a:t> 的华丽</a:t>
            </a:r>
            <a:r>
              <a:rPr lang="zh-CN" altLang="en-US" dirty="0" smtClean="0"/>
              <a:t>转变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1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" y="636814"/>
            <a:ext cx="11179216" cy="55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53349"/>
            <a:ext cx="12191999" cy="133153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70C0"/>
                </a:solidFill>
              </a:rPr>
              <a:t>Hybrid Solution</a:t>
            </a:r>
            <a:r>
              <a:rPr lang="en-US" altLang="zh-CN" dirty="0" smtClean="0"/>
              <a:t> is fitted for </a:t>
            </a:r>
            <a:r>
              <a:rPr lang="en-US" altLang="zh-CN" dirty="0" err="1" smtClean="0"/>
              <a:t>Bluedon</a:t>
            </a:r>
            <a:r>
              <a:rPr lang="en-US" altLang="zh-CN" dirty="0" smtClean="0"/>
              <a:t> (</a:t>
            </a:r>
            <a:r>
              <a:rPr lang="en-US" altLang="zh-CN" b="1" dirty="0" smtClean="0">
                <a:solidFill>
                  <a:srgbClr val="0070C0"/>
                </a:solidFill>
              </a:rPr>
              <a:t>Firewall</a:t>
            </a:r>
            <a:r>
              <a:rPr lang="en-US" altLang="zh-CN" dirty="0" smtClean="0"/>
              <a:t>)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8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76917" y="1617028"/>
            <a:ext cx="9144000" cy="2775358"/>
          </a:xfrm>
        </p:spPr>
        <p:txBody>
          <a:bodyPr>
            <a:noAutofit/>
          </a:bodyPr>
          <a:lstStyle/>
          <a:p>
            <a:pPr marL="685800" indent="-685800" algn="l">
              <a:buFont typeface="Arial" charset="0"/>
              <a:buChar char="•"/>
            </a:pPr>
            <a:r>
              <a:rPr lang="en-US" sz="4800" dirty="0" smtClean="0"/>
              <a:t>Any </a:t>
            </a:r>
            <a:r>
              <a:rPr lang="en-US" sz="4800" b="1" dirty="0" smtClean="0">
                <a:solidFill>
                  <a:srgbClr val="0070C0"/>
                </a:solidFill>
              </a:rPr>
              <a:t>cybersecurity problems</a:t>
            </a:r>
            <a:r>
              <a:rPr lang="en-US" sz="4800" dirty="0" smtClean="0">
                <a:solidFill>
                  <a:srgbClr val="00B050"/>
                </a:solidFill>
              </a:rPr>
              <a:t> </a:t>
            </a:r>
            <a:r>
              <a:rPr lang="en-US" sz="4800" dirty="0" smtClean="0"/>
              <a:t>based on </a:t>
            </a:r>
            <a:r>
              <a:rPr lang="en-US" sz="4800" b="1" dirty="0" smtClean="0">
                <a:solidFill>
                  <a:srgbClr val="0070C0"/>
                </a:solidFill>
              </a:rPr>
              <a:t>Rules</a:t>
            </a:r>
            <a:r>
              <a:rPr lang="en-US" sz="4800" b="1" dirty="0">
                <a:solidFill>
                  <a:srgbClr val="0070C0"/>
                </a:solidFill>
              </a:rPr>
              <a:t> </a:t>
            </a:r>
            <a:r>
              <a:rPr lang="en-US" sz="4800" dirty="0" smtClean="0"/>
              <a:t>can be transformed to an </a:t>
            </a:r>
            <a:r>
              <a:rPr lang="en-US" sz="4800" b="1" dirty="0" smtClean="0">
                <a:solidFill>
                  <a:srgbClr val="0070C0"/>
                </a:solidFill>
              </a:rPr>
              <a:t>corresponding</a:t>
            </a:r>
            <a:r>
              <a:rPr lang="en-US" sz="4800" dirty="0" smtClean="0">
                <a:solidFill>
                  <a:srgbClr val="0070C0"/>
                </a:solidFill>
              </a:rPr>
              <a:t> </a:t>
            </a:r>
            <a:r>
              <a:rPr lang="en-US" sz="4800" dirty="0" smtClean="0"/>
              <a:t>AI Problems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19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303" y="1122363"/>
            <a:ext cx="10897386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Data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rgbClr val="0070C0"/>
                </a:solidFill>
              </a:rPr>
              <a:t>new king</a:t>
            </a:r>
            <a:r>
              <a:rPr lang="en-US" dirty="0" smtClean="0"/>
              <a:t> in Cybersecurity &amp; AI, without data, there is </a:t>
            </a:r>
            <a:r>
              <a:rPr lang="en-US" b="1" dirty="0" smtClean="0">
                <a:solidFill>
                  <a:srgbClr val="0070C0"/>
                </a:solidFill>
              </a:rPr>
              <a:t>NO AI at all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6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303" y="1122363"/>
            <a:ext cx="10897386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So, please make our </a:t>
            </a:r>
            <a:r>
              <a:rPr lang="en-US" b="1" dirty="0" smtClean="0">
                <a:solidFill>
                  <a:srgbClr val="0070C0"/>
                </a:solidFill>
              </a:rPr>
              <a:t>Honeypots &amp; red team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ready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70C0"/>
                </a:solidFill>
              </a:rPr>
              <a:t>start collecting data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8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649</Words>
  <Application>Microsoft Macintosh PowerPoint</Application>
  <PresentationFormat>Widescreen</PresentationFormat>
  <Paragraphs>146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DengXian</vt:lpstr>
      <vt:lpstr>DengXian Light</vt:lpstr>
      <vt:lpstr>Mangal</vt:lpstr>
      <vt:lpstr>Wingdings</vt:lpstr>
      <vt:lpstr>Office Theme</vt:lpstr>
      <vt:lpstr>人工智能 风起时 Data Mining for Cybersecurity</vt:lpstr>
      <vt:lpstr>Principles &amp; Hot Trends 原则 &amp; 热门趋势</vt:lpstr>
      <vt:lpstr>It is time to  Shift  from  Rules/Patterns/Regular Expressions  to  Artificial Intelligence</vt:lpstr>
      <vt:lpstr>从 规则 到 人工智能 的华丽转变  </vt:lpstr>
      <vt:lpstr>PowerPoint Presentation</vt:lpstr>
      <vt:lpstr> Hybrid Solution is fitted for Bluedon (Firewall)</vt:lpstr>
      <vt:lpstr>PowerPoint Presentation</vt:lpstr>
      <vt:lpstr>Data is the new king in Cybersecurity &amp; AI, without data, there is NO AI at all</vt:lpstr>
      <vt:lpstr>So, please make our Honeypots &amp; red team ready and start collecting data</vt:lpstr>
      <vt:lpstr>Bluedon Research Collection: All Free &amp; Open Source </vt:lpstr>
      <vt:lpstr>PowerPoint Presentation</vt:lpstr>
      <vt:lpstr>PowerPoint Presentation</vt:lpstr>
      <vt:lpstr>PowerPoint Presentation</vt:lpstr>
      <vt:lpstr>PowerPoint Presentation</vt:lpstr>
      <vt:lpstr>Central Question</vt:lpstr>
      <vt:lpstr>Problems that AI can solve – General </vt:lpstr>
      <vt:lpstr>Bluedon Lightboard 人工智能系列 </vt:lpstr>
      <vt:lpstr>Use Cases Rooted From Bluedon</vt:lpstr>
      <vt:lpstr>PowerPoint Presentation</vt:lpstr>
      <vt:lpstr>PowerPoint Presentation</vt:lpstr>
      <vt:lpstr>Public Available Dataset</vt:lpstr>
      <vt:lpstr>Good Education &amp; Continues Learning – Stanford CS259d </vt:lpstr>
      <vt:lpstr>Case Study Recommended Talk – RSA 2016 by Microsoft</vt:lpstr>
      <vt:lpstr>Data at scale in Microsoft’s Cloud</vt:lpstr>
      <vt:lpstr>Data Diversity</vt:lpstr>
      <vt:lpstr>Burden of triage</vt:lpstr>
      <vt:lpstr>ML Algorithms for Security</vt:lpstr>
      <vt:lpstr>Case Study: DevOps anomalies Identify user and service accounts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Jiang</dc:creator>
  <cp:lastModifiedBy>Wei Jiang</cp:lastModifiedBy>
  <cp:revision>53</cp:revision>
  <dcterms:created xsi:type="dcterms:W3CDTF">2018-01-25T00:24:54Z</dcterms:created>
  <dcterms:modified xsi:type="dcterms:W3CDTF">2018-01-25T14:17:45Z</dcterms:modified>
</cp:coreProperties>
</file>